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Dela Gothic One"/>
      <p:regular r:id="rId16"/>
    </p:embeddedFont>
    <p:embeddedFont>
      <p:font typeface="Dela Gothic One"/>
      <p:regular r:id="rId17"/>
    </p:embeddedFont>
    <p:embeddedFont>
      <p:font typeface="DM Sans"/>
      <p:regular r:id="rId18"/>
    </p:embeddedFont>
    <p:embeddedFont>
      <p:font typeface="DM Sans"/>
      <p:regular r:id="rId19"/>
    </p:embeddedFont>
    <p:embeddedFont>
      <p:font typeface="DM Sans"/>
      <p:regular r:id="rId20"/>
    </p:embeddedFont>
    <p:embeddedFont>
      <p:font typeface="DM Sans"/>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2-1.png>
</file>

<file path=ppt/media/image-4-1.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7-1.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175266"/>
            <a:ext cx="7627382" cy="2850833"/>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Konspiracijos Teorijos apie Vakcinas: Argumentai ir Kontrargumentai</a:t>
            </a:r>
            <a:endParaRPr lang="en-US" sz="4450" dirty="0"/>
          </a:p>
        </p:txBody>
      </p:sp>
      <p:sp>
        <p:nvSpPr>
          <p:cNvPr id="4" name="Text 1"/>
          <p:cNvSpPr/>
          <p:nvPr/>
        </p:nvSpPr>
        <p:spPr>
          <a:xfrm>
            <a:off x="758309" y="4351020"/>
            <a:ext cx="7627382" cy="208026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Šiame pristatyme kritiškai įvertinsime įvairias konspiracijos teorijas apie vakcinas, išdėstant jų argumentus „už“ – bandymus logiškai paaiškinti, kodėl kai kurie asmenys tiki šių teorijų teisingumu. Taip pat pateiksime mokslo įrodymais pagrįstus kontrargumentus. Šis pristatymas skirtas skatinti kritinį mąstymą ir pabrėžti mokslo įrodymų svarbą sprendžiant sveikatos klausimus.</a:t>
            </a:r>
            <a:endParaRPr lang="en-US" sz="1700" dirty="0"/>
          </a:p>
        </p:txBody>
      </p:sp>
      <p:sp>
        <p:nvSpPr>
          <p:cNvPr id="5" name="Shape 2"/>
          <p:cNvSpPr/>
          <p:nvPr/>
        </p:nvSpPr>
        <p:spPr>
          <a:xfrm>
            <a:off x="758309" y="6691193"/>
            <a:ext cx="346591" cy="346591"/>
          </a:xfrm>
          <a:prstGeom prst="roundRect">
            <a:avLst>
              <a:gd name="adj" fmla="val 26380043"/>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765929" y="6698813"/>
            <a:ext cx="331351" cy="331351"/>
          </a:xfrm>
          <a:prstGeom prst="rect">
            <a:avLst/>
          </a:prstGeom>
        </p:spPr>
      </p:pic>
      <p:sp>
        <p:nvSpPr>
          <p:cNvPr id="7" name="Text 3"/>
          <p:cNvSpPr/>
          <p:nvPr/>
        </p:nvSpPr>
        <p:spPr>
          <a:xfrm>
            <a:off x="1213128" y="6675001"/>
            <a:ext cx="2381250" cy="379214"/>
          </a:xfrm>
          <a:prstGeom prst="rect">
            <a:avLst/>
          </a:prstGeom>
          <a:noFill/>
          <a:ln/>
        </p:spPr>
        <p:txBody>
          <a:bodyPr wrap="none" lIns="0" tIns="0" rIns="0" bIns="0" rtlCol="0" anchor="t"/>
          <a:lstStyle/>
          <a:p>
            <a:pPr algn="l" indent="0" marL="0">
              <a:lnSpc>
                <a:spcPts val="2950"/>
              </a:lnSpc>
              <a:buNone/>
            </a:pPr>
            <a:r>
              <a:rPr lang="en-US" sz="2100" b="1" dirty="0">
                <a:solidFill>
                  <a:srgbClr val="FFE5E5"/>
                </a:solidFill>
                <a:latin typeface="DM Sans Bold" pitchFamily="34" charset="0"/>
                <a:ea typeface="DM Sans Bold" pitchFamily="34" charset="-122"/>
                <a:cs typeface="DM Sans Bold" pitchFamily="34" charset="-120"/>
              </a:rPr>
              <a:t>by Majus Žilinskas</a:t>
            </a:r>
            <a:endParaRPr lang="en-US" sz="2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1066086"/>
            <a:ext cx="7627382" cy="1425416"/>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Kritinis Žvilgsnis į Konspiracijos Teorijas</a:t>
            </a:r>
            <a:endParaRPr lang="en-US" sz="4450" dirty="0"/>
          </a:p>
        </p:txBody>
      </p:sp>
      <p:sp>
        <p:nvSpPr>
          <p:cNvPr id="4" name="Text 1"/>
          <p:cNvSpPr/>
          <p:nvPr/>
        </p:nvSpPr>
        <p:spPr>
          <a:xfrm>
            <a:off x="6244709" y="2816423"/>
            <a:ext cx="7627382" cy="173355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Konspiracijos teorijos dažnai kyla iš noro paaiškinti sudėtingus įvykius, kai trūksta informacijos arba jaučiamas nepasitikėjimas valdžios institucijomis. Šiame pristatyme išanalizuosime populiariausias teorijas apie vakcinas, siekdami suprasti, kas skatina jų plitimą ir kaip galime objektyviai įvertinti jų pagrįstumą.</a:t>
            </a:r>
            <a:endParaRPr lang="en-US" sz="1700" dirty="0"/>
          </a:p>
        </p:txBody>
      </p:sp>
      <p:sp>
        <p:nvSpPr>
          <p:cNvPr id="5" name="Shape 2"/>
          <p:cNvSpPr/>
          <p:nvPr/>
        </p:nvSpPr>
        <p:spPr>
          <a:xfrm>
            <a:off x="6244709" y="5037415"/>
            <a:ext cx="487442" cy="487442"/>
          </a:xfrm>
          <a:prstGeom prst="roundRect">
            <a:avLst>
              <a:gd name="adj" fmla="val 18669"/>
            </a:avLst>
          </a:prstGeom>
          <a:solidFill>
            <a:srgbClr val="740B0B"/>
          </a:solidFill>
          <a:ln w="7620">
            <a:solidFill>
              <a:srgbClr val="8D2424"/>
            </a:solidFill>
            <a:prstDash val="solid"/>
          </a:ln>
        </p:spPr>
      </p:sp>
      <p:sp>
        <p:nvSpPr>
          <p:cNvPr id="6" name="Text 3"/>
          <p:cNvSpPr/>
          <p:nvPr/>
        </p:nvSpPr>
        <p:spPr>
          <a:xfrm>
            <a:off x="6948726" y="5037415"/>
            <a:ext cx="404324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Teorijų Argumentai "Už"</a:t>
            </a:r>
            <a:endParaRPr lang="en-US" sz="2200" dirty="0"/>
          </a:p>
        </p:txBody>
      </p:sp>
      <p:sp>
        <p:nvSpPr>
          <p:cNvPr id="7" name="Text 4"/>
          <p:cNvSpPr/>
          <p:nvPr/>
        </p:nvSpPr>
        <p:spPr>
          <a:xfrm>
            <a:off x="6948726" y="5523548"/>
            <a:ext cx="6923365"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Logiškai aiškinami įsitikinimai, nevertinant kaip patikimų ar klaidingų.</a:t>
            </a:r>
            <a:endParaRPr lang="en-US" sz="1700" dirty="0"/>
          </a:p>
        </p:txBody>
      </p:sp>
      <p:sp>
        <p:nvSpPr>
          <p:cNvPr id="8" name="Shape 5"/>
          <p:cNvSpPr/>
          <p:nvPr/>
        </p:nvSpPr>
        <p:spPr>
          <a:xfrm>
            <a:off x="6244709" y="6330553"/>
            <a:ext cx="487442" cy="487442"/>
          </a:xfrm>
          <a:prstGeom prst="roundRect">
            <a:avLst>
              <a:gd name="adj" fmla="val 18669"/>
            </a:avLst>
          </a:prstGeom>
          <a:solidFill>
            <a:srgbClr val="740B0B"/>
          </a:solidFill>
          <a:ln w="7620">
            <a:solidFill>
              <a:srgbClr val="8D2424"/>
            </a:solidFill>
            <a:prstDash val="solid"/>
          </a:ln>
        </p:spPr>
      </p:sp>
      <p:sp>
        <p:nvSpPr>
          <p:cNvPr id="9" name="Text 6"/>
          <p:cNvSpPr/>
          <p:nvPr/>
        </p:nvSpPr>
        <p:spPr>
          <a:xfrm>
            <a:off x="6948726" y="6330553"/>
            <a:ext cx="466439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Moksliniai Kontrargumentai</a:t>
            </a:r>
            <a:endParaRPr lang="en-US" sz="2200" dirty="0"/>
          </a:p>
        </p:txBody>
      </p:sp>
      <p:sp>
        <p:nvSpPr>
          <p:cNvPr id="10" name="Text 7"/>
          <p:cNvSpPr/>
          <p:nvPr/>
        </p:nvSpPr>
        <p:spPr>
          <a:xfrm>
            <a:off x="6948726" y="6816685"/>
            <a:ext cx="6923365"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Įrodymai, paneigiantys teorijų teiginius.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1966198"/>
            <a:ext cx="12847677" cy="712708"/>
          </a:xfrm>
          <a:prstGeom prst="rect">
            <a:avLst/>
          </a:prstGeom>
          <a:noFill/>
          <a:ln/>
        </p:spPr>
        <p:txBody>
          <a:bodyPr wrap="non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Vakcinos ir Autizmas: Laiko Sutapimai</a:t>
            </a:r>
            <a:endParaRPr lang="en-US" sz="4450" dirty="0"/>
          </a:p>
        </p:txBody>
      </p:sp>
      <p:sp>
        <p:nvSpPr>
          <p:cNvPr id="3" name="Text 1"/>
          <p:cNvSpPr/>
          <p:nvPr/>
        </p:nvSpPr>
        <p:spPr>
          <a:xfrm>
            <a:off x="758309" y="3220403"/>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Teorija</a:t>
            </a:r>
            <a:endParaRPr lang="en-US" sz="2200" dirty="0"/>
          </a:p>
        </p:txBody>
      </p:sp>
      <p:sp>
        <p:nvSpPr>
          <p:cNvPr id="4" name="Text 2"/>
          <p:cNvSpPr/>
          <p:nvPr/>
        </p:nvSpPr>
        <p:spPr>
          <a:xfrm>
            <a:off x="758309" y="3793212"/>
            <a:ext cx="6292572"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Teigiama, kad vakcinos sukelia autizmo spektro sutrikimus. Argumentai dažnai remiasi pastebėjimais, kad autizmo simptomai pasireiškia netrukus po vakcinacijos.</a:t>
            </a:r>
            <a:endParaRPr lang="en-US" sz="1700" dirty="0"/>
          </a:p>
        </p:txBody>
      </p:sp>
      <p:sp>
        <p:nvSpPr>
          <p:cNvPr id="5" name="Text 3"/>
          <p:cNvSpPr/>
          <p:nvPr/>
        </p:nvSpPr>
        <p:spPr>
          <a:xfrm>
            <a:off x="758309" y="5028248"/>
            <a:ext cx="6292572"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Vienas iš pagrindinių argumentų yra laiko sutapimas – tėvai pastebi autizmo požymius savo vaikams po vakcinacijos, dėl ko daroma klaidinga prielaida apie priežastinį ryšį.</a:t>
            </a:r>
            <a:endParaRPr lang="en-US" sz="1700" dirty="0"/>
          </a:p>
        </p:txBody>
      </p:sp>
      <p:sp>
        <p:nvSpPr>
          <p:cNvPr id="6" name="Text 4"/>
          <p:cNvSpPr/>
          <p:nvPr/>
        </p:nvSpPr>
        <p:spPr>
          <a:xfrm>
            <a:off x="7587139" y="3220403"/>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Logika</a:t>
            </a:r>
            <a:endParaRPr lang="en-US" sz="2200" dirty="0"/>
          </a:p>
        </p:txBody>
      </p:sp>
      <p:sp>
        <p:nvSpPr>
          <p:cNvPr id="7" name="Text 5"/>
          <p:cNvSpPr/>
          <p:nvPr/>
        </p:nvSpPr>
        <p:spPr>
          <a:xfrm>
            <a:off x="7587139" y="3793212"/>
            <a:ext cx="6292572" cy="138684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Kai kurie asmenys interpretuoja tyrimų duomenis, kuriuose nustatyti tam tikri genetiniai polinkiai arba neurologiniai skirtumai, kaip įrodymus, kad vakcinos gali veikti kaip "paleidikliai" tam tikrais atvejais.</a:t>
            </a:r>
            <a:endParaRPr lang="en-US" sz="1700" dirty="0"/>
          </a:p>
        </p:txBody>
      </p:sp>
      <p:sp>
        <p:nvSpPr>
          <p:cNvPr id="8" name="Text 6"/>
          <p:cNvSpPr/>
          <p:nvPr/>
        </p:nvSpPr>
        <p:spPr>
          <a:xfrm>
            <a:off x="7587139" y="5374958"/>
            <a:ext cx="629257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Tačiau tai dažniausiai grindžiama asmenine patirtimi, o ne moksliniais įrodymais.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08196"/>
          </a:xfrm>
          <a:prstGeom prst="rect">
            <a:avLst/>
          </a:prstGeom>
        </p:spPr>
      </p:pic>
      <p:sp>
        <p:nvSpPr>
          <p:cNvPr id="3" name="Text 0"/>
          <p:cNvSpPr/>
          <p:nvPr/>
        </p:nvSpPr>
        <p:spPr>
          <a:xfrm>
            <a:off x="758309" y="3316010"/>
            <a:ext cx="11222474" cy="712708"/>
          </a:xfrm>
          <a:prstGeom prst="rect">
            <a:avLst/>
          </a:prstGeom>
          <a:noFill/>
          <a:ln/>
        </p:spPr>
        <p:txBody>
          <a:bodyPr wrap="non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Mokslinis Atsakymas: Ryšio Nėra</a:t>
            </a:r>
            <a:endParaRPr lang="en-US" sz="4450" dirty="0"/>
          </a:p>
        </p:txBody>
      </p:sp>
      <p:sp>
        <p:nvSpPr>
          <p:cNvPr id="4" name="Text 1"/>
          <p:cNvSpPr/>
          <p:nvPr/>
        </p:nvSpPr>
        <p:spPr>
          <a:xfrm>
            <a:off x="758309" y="4353639"/>
            <a:ext cx="1311378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Moksliniai tyrimai kategoriškai atmeta bet kokį ryšį tarp vakcinų ir autizmo. Daugybė didelės apimties tyrimų, atliktų įvairiose šalyse, neparodė jokio statistiškai reikšmingo ryšio tarp vakcinų ir autizmo spektro sutrikimų.</a:t>
            </a:r>
            <a:endParaRPr lang="en-US" sz="1700" dirty="0"/>
          </a:p>
        </p:txBody>
      </p:sp>
      <p:sp>
        <p:nvSpPr>
          <p:cNvPr id="5" name="Shape 2"/>
          <p:cNvSpPr/>
          <p:nvPr/>
        </p:nvSpPr>
        <p:spPr>
          <a:xfrm>
            <a:off x="758309" y="5290780"/>
            <a:ext cx="4226838" cy="2330887"/>
          </a:xfrm>
          <a:prstGeom prst="roundRect">
            <a:avLst>
              <a:gd name="adj" fmla="val 3904"/>
            </a:avLst>
          </a:prstGeom>
          <a:solidFill>
            <a:srgbClr val="740B0B"/>
          </a:solidFill>
          <a:ln w="7620">
            <a:solidFill>
              <a:srgbClr val="8D2424"/>
            </a:solidFill>
            <a:prstDash val="solid"/>
          </a:ln>
        </p:spPr>
      </p:sp>
      <p:sp>
        <p:nvSpPr>
          <p:cNvPr id="6" name="Text 3"/>
          <p:cNvSpPr/>
          <p:nvPr/>
        </p:nvSpPr>
        <p:spPr>
          <a:xfrm>
            <a:off x="982504" y="5514975"/>
            <a:ext cx="3778448" cy="712470"/>
          </a:xfrm>
          <a:prstGeom prst="rect">
            <a:avLst/>
          </a:prstGeom>
          <a:noFill/>
          <a:ln/>
        </p:spPr>
        <p:txBody>
          <a:bodyPr wrap="squar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Metodologiniai Trūkumai</a:t>
            </a:r>
            <a:endParaRPr lang="en-US" sz="2200" dirty="0"/>
          </a:p>
        </p:txBody>
      </p:sp>
      <p:sp>
        <p:nvSpPr>
          <p:cNvPr id="7" name="Text 4"/>
          <p:cNvSpPr/>
          <p:nvPr/>
        </p:nvSpPr>
        <p:spPr>
          <a:xfrm>
            <a:off x="982504" y="6357342"/>
            <a:ext cx="3778448"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Originalus tyrimas, sukėlęs šią teoriją, buvo paneigtas dėl metodologinių klaidų ir interesų konflikto.</a:t>
            </a:r>
            <a:endParaRPr lang="en-US" sz="1700" dirty="0"/>
          </a:p>
        </p:txBody>
      </p:sp>
      <p:sp>
        <p:nvSpPr>
          <p:cNvPr id="8" name="Shape 5"/>
          <p:cNvSpPr/>
          <p:nvPr/>
        </p:nvSpPr>
        <p:spPr>
          <a:xfrm>
            <a:off x="5201722" y="5290780"/>
            <a:ext cx="4226838" cy="2330887"/>
          </a:xfrm>
          <a:prstGeom prst="roundRect">
            <a:avLst>
              <a:gd name="adj" fmla="val 3904"/>
            </a:avLst>
          </a:prstGeom>
          <a:solidFill>
            <a:srgbClr val="740B0B"/>
          </a:solidFill>
          <a:ln w="7620">
            <a:solidFill>
              <a:srgbClr val="8D2424"/>
            </a:solidFill>
            <a:prstDash val="solid"/>
          </a:ln>
        </p:spPr>
      </p:sp>
      <p:sp>
        <p:nvSpPr>
          <p:cNvPr id="9" name="Text 6"/>
          <p:cNvSpPr/>
          <p:nvPr/>
        </p:nvSpPr>
        <p:spPr>
          <a:xfrm>
            <a:off x="5425916" y="5514975"/>
            <a:ext cx="3778448" cy="712470"/>
          </a:xfrm>
          <a:prstGeom prst="rect">
            <a:avLst/>
          </a:prstGeom>
          <a:noFill/>
          <a:ln/>
        </p:spPr>
        <p:txBody>
          <a:bodyPr wrap="squar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Didelės Apimties Tyrimai</a:t>
            </a:r>
            <a:endParaRPr lang="en-US" sz="2200" dirty="0"/>
          </a:p>
        </p:txBody>
      </p:sp>
      <p:sp>
        <p:nvSpPr>
          <p:cNvPr id="10" name="Text 7"/>
          <p:cNvSpPr/>
          <p:nvPr/>
        </p:nvSpPr>
        <p:spPr>
          <a:xfrm>
            <a:off x="5425916" y="6357342"/>
            <a:ext cx="3778448"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Vėlesni tyrimai su didesnėmis imtimis ir griežtesne metodologija nepatvirtino jokio ryšio.</a:t>
            </a:r>
            <a:endParaRPr lang="en-US" sz="1700" dirty="0"/>
          </a:p>
        </p:txBody>
      </p:sp>
      <p:sp>
        <p:nvSpPr>
          <p:cNvPr id="11" name="Shape 8"/>
          <p:cNvSpPr/>
          <p:nvPr/>
        </p:nvSpPr>
        <p:spPr>
          <a:xfrm>
            <a:off x="9645134" y="5290780"/>
            <a:ext cx="4226838" cy="2330887"/>
          </a:xfrm>
          <a:prstGeom prst="roundRect">
            <a:avLst>
              <a:gd name="adj" fmla="val 3904"/>
            </a:avLst>
          </a:prstGeom>
          <a:solidFill>
            <a:srgbClr val="740B0B"/>
          </a:solidFill>
          <a:ln w="7620">
            <a:solidFill>
              <a:srgbClr val="8D2424"/>
            </a:solidFill>
            <a:prstDash val="solid"/>
          </a:ln>
        </p:spPr>
      </p:sp>
      <p:sp>
        <p:nvSpPr>
          <p:cNvPr id="12" name="Text 9"/>
          <p:cNvSpPr/>
          <p:nvPr/>
        </p:nvSpPr>
        <p:spPr>
          <a:xfrm>
            <a:off x="9869329" y="5514975"/>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Konsensusas</a:t>
            </a:r>
            <a:endParaRPr lang="en-US" sz="2200" dirty="0"/>
          </a:p>
        </p:txBody>
      </p:sp>
      <p:sp>
        <p:nvSpPr>
          <p:cNvPr id="13" name="Text 10"/>
          <p:cNvSpPr/>
          <p:nvPr/>
        </p:nvSpPr>
        <p:spPr>
          <a:xfrm>
            <a:off x="9869329" y="6001107"/>
            <a:ext cx="3778448"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Mokslo bendruomenė vieningai sutinka, kad vakcinos nesukelia autizmo.</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673656"/>
            <a:ext cx="7627382" cy="1924169"/>
          </a:xfrm>
          <a:prstGeom prst="rect">
            <a:avLst/>
          </a:prstGeom>
          <a:noFill/>
          <a:ln/>
        </p:spPr>
        <p:txBody>
          <a:bodyPr wrap="square" lIns="0" tIns="0" rIns="0" bIns="0" rtlCol="0" anchor="t"/>
          <a:lstStyle/>
          <a:p>
            <a:pPr algn="l" indent="0" marL="0">
              <a:lnSpc>
                <a:spcPts val="5050"/>
              </a:lnSpc>
              <a:buNone/>
            </a:pPr>
            <a:r>
              <a:rPr lang="en-US" sz="4000" dirty="0">
                <a:solidFill>
                  <a:srgbClr val="FAEBEB"/>
                </a:solidFill>
                <a:latin typeface="Dela Gothic One" pitchFamily="34" charset="0"/>
                <a:ea typeface="Dela Gothic One" pitchFamily="34" charset="-122"/>
                <a:cs typeface="Dela Gothic One" pitchFamily="34" charset="-120"/>
              </a:rPr>
              <a:t>Gyventojų Kontrolė ir Mikročipai: Baimė ir Technologijos</a:t>
            </a:r>
            <a:endParaRPr lang="en-US" sz="4000" dirty="0"/>
          </a:p>
        </p:txBody>
      </p:sp>
      <p:pic>
        <p:nvPicPr>
          <p:cNvPr id="4" name="Image 1" descr="preencoded.png">    </p:cNvPr>
          <p:cNvPicPr>
            <a:picLocks noChangeAspect="1"/>
          </p:cNvPicPr>
          <p:nvPr/>
        </p:nvPicPr>
        <p:blipFill>
          <a:blip r:embed="rId2"/>
          <a:stretch>
            <a:fillRect/>
          </a:stretch>
        </p:blipFill>
        <p:spPr>
          <a:xfrm>
            <a:off x="6244709" y="2890242"/>
            <a:ext cx="974884" cy="1451253"/>
          </a:xfrm>
          <a:prstGeom prst="rect">
            <a:avLst/>
          </a:prstGeom>
        </p:spPr>
      </p:pic>
      <p:sp>
        <p:nvSpPr>
          <p:cNvPr id="5" name="Text 1"/>
          <p:cNvSpPr/>
          <p:nvPr/>
        </p:nvSpPr>
        <p:spPr>
          <a:xfrm>
            <a:off x="7512010" y="3085147"/>
            <a:ext cx="2565678" cy="320635"/>
          </a:xfrm>
          <a:prstGeom prst="rect">
            <a:avLst/>
          </a:prstGeom>
          <a:noFill/>
          <a:ln/>
        </p:spPr>
        <p:txBody>
          <a:bodyPr wrap="none" lIns="0" tIns="0" rIns="0" bIns="0" rtlCol="0" anchor="t"/>
          <a:lstStyle/>
          <a:p>
            <a:pPr algn="l" indent="0" marL="0">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Teorija</a:t>
            </a:r>
            <a:endParaRPr lang="en-US" sz="2000" dirty="0"/>
          </a:p>
        </p:txBody>
      </p:sp>
      <p:sp>
        <p:nvSpPr>
          <p:cNvPr id="6" name="Text 2"/>
          <p:cNvSpPr/>
          <p:nvPr/>
        </p:nvSpPr>
        <p:spPr>
          <a:xfrm>
            <a:off x="7512010" y="3522702"/>
            <a:ext cx="6360081" cy="623887"/>
          </a:xfrm>
          <a:prstGeom prst="rect">
            <a:avLst/>
          </a:prstGeom>
          <a:noFill/>
          <a:ln/>
        </p:spPr>
        <p:txBody>
          <a:bodyPr wrap="square" lIns="0" tIns="0" rIns="0" bIns="0" rtlCol="0" anchor="t"/>
          <a:lstStyle/>
          <a:p>
            <a:pPr algn="l" indent="0" marL="0">
              <a:lnSpc>
                <a:spcPts val="2450"/>
              </a:lnSpc>
              <a:buNone/>
            </a:pPr>
            <a:r>
              <a:rPr lang="en-US" sz="1500" dirty="0">
                <a:solidFill>
                  <a:srgbClr val="FFE5E5"/>
                </a:solidFill>
                <a:latin typeface="DM Sans" pitchFamily="34" charset="0"/>
                <a:ea typeface="DM Sans" pitchFamily="34" charset="-122"/>
                <a:cs typeface="DM Sans" pitchFamily="34" charset="-120"/>
              </a:rPr>
              <a:t>Teigiama, kad vakcinose yra mikročipai, skirti stebėti ir kontroliuoti žmones. Ši teorija dažnai siejama su tokiomis figūromis kaip Bill Gates.</a:t>
            </a:r>
            <a:endParaRPr lang="en-US" sz="1500" dirty="0"/>
          </a:p>
        </p:txBody>
      </p:sp>
      <p:pic>
        <p:nvPicPr>
          <p:cNvPr id="7" name="Image 2" descr="preencoded.png">    </p:cNvPr>
          <p:cNvPicPr>
            <a:picLocks noChangeAspect="1"/>
          </p:cNvPicPr>
          <p:nvPr/>
        </p:nvPicPr>
        <p:blipFill>
          <a:blip r:embed="rId3"/>
          <a:stretch>
            <a:fillRect/>
          </a:stretch>
        </p:blipFill>
        <p:spPr>
          <a:xfrm>
            <a:off x="6244709" y="4341495"/>
            <a:ext cx="974884" cy="1763197"/>
          </a:xfrm>
          <a:prstGeom prst="rect">
            <a:avLst/>
          </a:prstGeom>
        </p:spPr>
      </p:pic>
      <p:sp>
        <p:nvSpPr>
          <p:cNvPr id="8" name="Text 3"/>
          <p:cNvSpPr/>
          <p:nvPr/>
        </p:nvSpPr>
        <p:spPr>
          <a:xfrm>
            <a:off x="7512010" y="4536400"/>
            <a:ext cx="2565678" cy="320635"/>
          </a:xfrm>
          <a:prstGeom prst="rect">
            <a:avLst/>
          </a:prstGeom>
          <a:noFill/>
          <a:ln/>
        </p:spPr>
        <p:txBody>
          <a:bodyPr wrap="none" lIns="0" tIns="0" rIns="0" bIns="0" rtlCol="0" anchor="t"/>
          <a:lstStyle/>
          <a:p>
            <a:pPr algn="l" indent="0" marL="0">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Logika</a:t>
            </a:r>
            <a:endParaRPr lang="en-US" sz="2000" dirty="0"/>
          </a:p>
        </p:txBody>
      </p:sp>
      <p:sp>
        <p:nvSpPr>
          <p:cNvPr id="9" name="Text 4"/>
          <p:cNvSpPr/>
          <p:nvPr/>
        </p:nvSpPr>
        <p:spPr>
          <a:xfrm>
            <a:off x="7512010" y="4973955"/>
            <a:ext cx="6360081" cy="935831"/>
          </a:xfrm>
          <a:prstGeom prst="rect">
            <a:avLst/>
          </a:prstGeom>
          <a:noFill/>
          <a:ln/>
        </p:spPr>
        <p:txBody>
          <a:bodyPr wrap="square" lIns="0" tIns="0" rIns="0" bIns="0" rtlCol="0" anchor="t"/>
          <a:lstStyle/>
          <a:p>
            <a:pPr algn="l" indent="0" marL="0">
              <a:lnSpc>
                <a:spcPts val="2450"/>
              </a:lnSpc>
              <a:buNone/>
            </a:pPr>
            <a:r>
              <a:rPr lang="en-US" sz="1500" dirty="0">
                <a:solidFill>
                  <a:srgbClr val="FFE5E5"/>
                </a:solidFill>
                <a:latin typeface="DM Sans" pitchFamily="34" charset="0"/>
                <a:ea typeface="DM Sans" pitchFamily="34" charset="-122"/>
                <a:cs typeface="DM Sans" pitchFamily="34" charset="-120"/>
              </a:rPr>
              <a:t>Technologijų pažanga ir didėjantis interneto prieinamumas gali kelti įtampą dėl asmens kontrolės. Baimė, kad technologijos gali būti panaudotos prieš individą, skatina tikėjimą šia teorija.</a:t>
            </a:r>
            <a:endParaRPr lang="en-US" sz="1500" dirty="0"/>
          </a:p>
        </p:txBody>
      </p:sp>
      <p:pic>
        <p:nvPicPr>
          <p:cNvPr id="10" name="Image 3" descr="preencoded.png">    </p:cNvPr>
          <p:cNvPicPr>
            <a:picLocks noChangeAspect="1"/>
          </p:cNvPicPr>
          <p:nvPr/>
        </p:nvPicPr>
        <p:blipFill>
          <a:blip r:embed="rId4"/>
          <a:stretch>
            <a:fillRect/>
          </a:stretch>
        </p:blipFill>
        <p:spPr>
          <a:xfrm>
            <a:off x="6244709" y="6104692"/>
            <a:ext cx="974884" cy="1451253"/>
          </a:xfrm>
          <a:prstGeom prst="rect">
            <a:avLst/>
          </a:prstGeom>
        </p:spPr>
      </p:pic>
      <p:sp>
        <p:nvSpPr>
          <p:cNvPr id="11" name="Text 5"/>
          <p:cNvSpPr/>
          <p:nvPr/>
        </p:nvSpPr>
        <p:spPr>
          <a:xfrm>
            <a:off x="7512010" y="6299597"/>
            <a:ext cx="2565678" cy="320635"/>
          </a:xfrm>
          <a:prstGeom prst="rect">
            <a:avLst/>
          </a:prstGeom>
          <a:noFill/>
          <a:ln/>
        </p:spPr>
        <p:txBody>
          <a:bodyPr wrap="none" lIns="0" tIns="0" rIns="0" bIns="0" rtlCol="0" anchor="t"/>
          <a:lstStyle/>
          <a:p>
            <a:pPr algn="l" indent="0" marL="0">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Pagrindimas</a:t>
            </a:r>
            <a:endParaRPr lang="en-US" sz="2000" dirty="0"/>
          </a:p>
        </p:txBody>
      </p:sp>
      <p:sp>
        <p:nvSpPr>
          <p:cNvPr id="12" name="Text 6"/>
          <p:cNvSpPr/>
          <p:nvPr/>
        </p:nvSpPr>
        <p:spPr>
          <a:xfrm>
            <a:off x="7512010" y="6737152"/>
            <a:ext cx="6360081" cy="623887"/>
          </a:xfrm>
          <a:prstGeom prst="rect">
            <a:avLst/>
          </a:prstGeom>
          <a:noFill/>
          <a:ln/>
        </p:spPr>
        <p:txBody>
          <a:bodyPr wrap="square" lIns="0" tIns="0" rIns="0" bIns="0" rtlCol="0" anchor="t"/>
          <a:lstStyle/>
          <a:p>
            <a:pPr algn="l" indent="0" marL="0">
              <a:lnSpc>
                <a:spcPts val="2450"/>
              </a:lnSpc>
              <a:buNone/>
            </a:pPr>
            <a:r>
              <a:rPr lang="en-US" sz="1500" dirty="0">
                <a:solidFill>
                  <a:srgbClr val="FFE5E5"/>
                </a:solidFill>
                <a:latin typeface="DM Sans" pitchFamily="34" charset="0"/>
                <a:ea typeface="DM Sans" pitchFamily="34" charset="-122"/>
                <a:cs typeface="DM Sans" pitchFamily="34" charset="-120"/>
              </a:rPr>
              <a:t>Asmens duomenų rinkimas internete ir didelių technologijų įmonių įtaka taip pat gali prisidėti prie šios teorijos populiarumo.</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301954"/>
          </a:xfrm>
          <a:prstGeom prst="rect">
            <a:avLst/>
          </a:prstGeom>
        </p:spPr>
      </p:pic>
      <p:sp>
        <p:nvSpPr>
          <p:cNvPr id="3" name="Text 0"/>
          <p:cNvSpPr/>
          <p:nvPr/>
        </p:nvSpPr>
        <p:spPr>
          <a:xfrm>
            <a:off x="758309" y="2907625"/>
            <a:ext cx="13113782" cy="1211342"/>
          </a:xfrm>
          <a:prstGeom prst="rect">
            <a:avLst/>
          </a:prstGeom>
          <a:noFill/>
          <a:ln/>
        </p:spPr>
        <p:txBody>
          <a:bodyPr wrap="square" lIns="0" tIns="0" rIns="0" bIns="0" rtlCol="0" anchor="t"/>
          <a:lstStyle/>
          <a:p>
            <a:pPr algn="l" indent="0" marL="0">
              <a:lnSpc>
                <a:spcPts val="4750"/>
              </a:lnSpc>
              <a:buNone/>
            </a:pPr>
            <a:r>
              <a:rPr lang="en-US" sz="3800" dirty="0">
                <a:solidFill>
                  <a:srgbClr val="FAEBEB"/>
                </a:solidFill>
                <a:latin typeface="Dela Gothic One" pitchFamily="34" charset="0"/>
                <a:ea typeface="Dela Gothic One" pitchFamily="34" charset="-122"/>
                <a:cs typeface="Dela Gothic One" pitchFamily="34" charset="-120"/>
              </a:rPr>
              <a:t>Mokslinis Atsakymas: Technologinė Neįmanomybė</a:t>
            </a:r>
            <a:endParaRPr lang="en-US" sz="3800" dirty="0"/>
          </a:p>
        </p:txBody>
      </p:sp>
      <p:pic>
        <p:nvPicPr>
          <p:cNvPr id="4" name="Image 1" descr="preencoded.png">    </p:cNvPr>
          <p:cNvPicPr>
            <a:picLocks noChangeAspect="1"/>
          </p:cNvPicPr>
          <p:nvPr/>
        </p:nvPicPr>
        <p:blipFill>
          <a:blip r:embed="rId2"/>
          <a:stretch>
            <a:fillRect/>
          </a:stretch>
        </p:blipFill>
        <p:spPr>
          <a:xfrm>
            <a:off x="758309" y="4427339"/>
            <a:ext cx="460296" cy="460296"/>
          </a:xfrm>
          <a:prstGeom prst="rect">
            <a:avLst/>
          </a:prstGeom>
        </p:spPr>
      </p:pic>
      <p:sp>
        <p:nvSpPr>
          <p:cNvPr id="5" name="Text 1"/>
          <p:cNvSpPr/>
          <p:nvPr/>
        </p:nvSpPr>
        <p:spPr>
          <a:xfrm>
            <a:off x="1402675" y="4395192"/>
            <a:ext cx="3833812" cy="302776"/>
          </a:xfrm>
          <a:prstGeom prst="rect">
            <a:avLst/>
          </a:prstGeom>
          <a:noFill/>
          <a:ln/>
        </p:spPr>
        <p:txBody>
          <a:bodyPr wrap="none" lIns="0" tIns="0" rIns="0" bIns="0" rtlCol="0" anchor="t"/>
          <a:lstStyle/>
          <a:p>
            <a:pPr algn="l" indent="0" marL="0">
              <a:lnSpc>
                <a:spcPts val="2350"/>
              </a:lnSpc>
              <a:buNone/>
            </a:pPr>
            <a:r>
              <a:rPr lang="en-US" sz="1900" dirty="0">
                <a:solidFill>
                  <a:srgbClr val="FFE5E5"/>
                </a:solidFill>
                <a:latin typeface="Dela Gothic One" pitchFamily="34" charset="0"/>
                <a:ea typeface="Dela Gothic One" pitchFamily="34" charset="-122"/>
                <a:cs typeface="Dela Gothic One" pitchFamily="34" charset="-120"/>
              </a:rPr>
              <a:t>Mikročipų Neegzistavimas</a:t>
            </a:r>
            <a:endParaRPr lang="en-US" sz="1900" dirty="0"/>
          </a:p>
        </p:txBody>
      </p:sp>
      <p:sp>
        <p:nvSpPr>
          <p:cNvPr id="6" name="Text 2"/>
          <p:cNvSpPr/>
          <p:nvPr/>
        </p:nvSpPr>
        <p:spPr>
          <a:xfrm>
            <a:off x="1402675" y="4808458"/>
            <a:ext cx="12469416" cy="294680"/>
          </a:xfrm>
          <a:prstGeom prst="rect">
            <a:avLst/>
          </a:prstGeom>
          <a:noFill/>
          <a:ln/>
        </p:spPr>
        <p:txBody>
          <a:bodyPr wrap="none" lIns="0" tIns="0" rIns="0" bIns="0" rtlCol="0" anchor="t"/>
          <a:lstStyle/>
          <a:p>
            <a:pPr algn="l" indent="0" marL="0">
              <a:lnSpc>
                <a:spcPts val="2300"/>
              </a:lnSpc>
              <a:buNone/>
            </a:pPr>
            <a:r>
              <a:rPr lang="en-US" sz="1450" dirty="0">
                <a:solidFill>
                  <a:srgbClr val="FFE5E5"/>
                </a:solidFill>
                <a:latin typeface="DM Sans" pitchFamily="34" charset="0"/>
                <a:ea typeface="DM Sans" pitchFamily="34" charset="-122"/>
                <a:cs typeface="DM Sans" pitchFamily="34" charset="-120"/>
              </a:rPr>
              <a:t>Vakcinose nėra jokių mikročipų ar technologijų, leidžiančių stebėti ar kontroliuoti asmenis.</a:t>
            </a:r>
            <a:endParaRPr lang="en-US" sz="1450" dirty="0"/>
          </a:p>
        </p:txBody>
      </p:sp>
      <p:pic>
        <p:nvPicPr>
          <p:cNvPr id="7" name="Image 2" descr="preencoded.png">    </p:cNvPr>
          <p:cNvPicPr>
            <a:picLocks noChangeAspect="1"/>
          </p:cNvPicPr>
          <p:nvPr/>
        </p:nvPicPr>
        <p:blipFill>
          <a:blip r:embed="rId3"/>
          <a:stretch>
            <a:fillRect/>
          </a:stretch>
        </p:blipFill>
        <p:spPr>
          <a:xfrm>
            <a:off x="758309" y="5687735"/>
            <a:ext cx="460296" cy="460296"/>
          </a:xfrm>
          <a:prstGeom prst="rect">
            <a:avLst/>
          </a:prstGeom>
        </p:spPr>
      </p:pic>
      <p:sp>
        <p:nvSpPr>
          <p:cNvPr id="8" name="Text 3"/>
          <p:cNvSpPr/>
          <p:nvPr/>
        </p:nvSpPr>
        <p:spPr>
          <a:xfrm>
            <a:off x="1402675" y="5655588"/>
            <a:ext cx="4730353" cy="302776"/>
          </a:xfrm>
          <a:prstGeom prst="rect">
            <a:avLst/>
          </a:prstGeom>
          <a:noFill/>
          <a:ln/>
        </p:spPr>
        <p:txBody>
          <a:bodyPr wrap="none" lIns="0" tIns="0" rIns="0" bIns="0" rtlCol="0" anchor="t"/>
          <a:lstStyle/>
          <a:p>
            <a:pPr algn="l" indent="0" marL="0">
              <a:lnSpc>
                <a:spcPts val="2350"/>
              </a:lnSpc>
              <a:buNone/>
            </a:pPr>
            <a:r>
              <a:rPr lang="en-US" sz="1900" dirty="0">
                <a:solidFill>
                  <a:srgbClr val="FFE5E5"/>
                </a:solidFill>
                <a:latin typeface="Dela Gothic One" pitchFamily="34" charset="0"/>
                <a:ea typeface="Dela Gothic One" pitchFamily="34" charset="-122"/>
                <a:cs typeface="Dela Gothic One" pitchFamily="34" charset="-120"/>
              </a:rPr>
              <a:t>Patikimo Patvirtinimo Trūkumas</a:t>
            </a:r>
            <a:endParaRPr lang="en-US" sz="1900" dirty="0"/>
          </a:p>
        </p:txBody>
      </p:sp>
      <p:sp>
        <p:nvSpPr>
          <p:cNvPr id="9" name="Text 4"/>
          <p:cNvSpPr/>
          <p:nvPr/>
        </p:nvSpPr>
        <p:spPr>
          <a:xfrm>
            <a:off x="1402675" y="6068854"/>
            <a:ext cx="12469416" cy="294680"/>
          </a:xfrm>
          <a:prstGeom prst="rect">
            <a:avLst/>
          </a:prstGeom>
          <a:noFill/>
          <a:ln/>
        </p:spPr>
        <p:txBody>
          <a:bodyPr wrap="none" lIns="0" tIns="0" rIns="0" bIns="0" rtlCol="0" anchor="t"/>
          <a:lstStyle/>
          <a:p>
            <a:pPr algn="l" indent="0" marL="0">
              <a:lnSpc>
                <a:spcPts val="2300"/>
              </a:lnSpc>
              <a:buNone/>
            </a:pPr>
            <a:r>
              <a:rPr lang="en-US" sz="1450" dirty="0">
                <a:solidFill>
                  <a:srgbClr val="FFE5E5"/>
                </a:solidFill>
                <a:latin typeface="DM Sans" pitchFamily="34" charset="0"/>
                <a:ea typeface="DM Sans" pitchFamily="34" charset="-122"/>
                <a:cs typeface="DM Sans" pitchFamily="34" charset="-120"/>
              </a:rPr>
              <a:t>Šie teiginiai neturi jokio patikimo patvirtinimo ir yra grindžiami spekuliacijomis.</a:t>
            </a:r>
            <a:endParaRPr lang="en-US" sz="1450" dirty="0"/>
          </a:p>
        </p:txBody>
      </p:sp>
      <p:pic>
        <p:nvPicPr>
          <p:cNvPr id="10" name="Image 3" descr="preencoded.png">    </p:cNvPr>
          <p:cNvPicPr>
            <a:picLocks noChangeAspect="1"/>
          </p:cNvPicPr>
          <p:nvPr/>
        </p:nvPicPr>
        <p:blipFill>
          <a:blip r:embed="rId4"/>
          <a:stretch>
            <a:fillRect/>
          </a:stretch>
        </p:blipFill>
        <p:spPr>
          <a:xfrm>
            <a:off x="758309" y="6948130"/>
            <a:ext cx="460296" cy="460296"/>
          </a:xfrm>
          <a:prstGeom prst="rect">
            <a:avLst/>
          </a:prstGeom>
        </p:spPr>
      </p:pic>
      <p:sp>
        <p:nvSpPr>
          <p:cNvPr id="11" name="Text 5"/>
          <p:cNvSpPr/>
          <p:nvPr/>
        </p:nvSpPr>
        <p:spPr>
          <a:xfrm>
            <a:off x="1402675" y="6915983"/>
            <a:ext cx="3282434" cy="302776"/>
          </a:xfrm>
          <a:prstGeom prst="rect">
            <a:avLst/>
          </a:prstGeom>
          <a:noFill/>
          <a:ln/>
        </p:spPr>
        <p:txBody>
          <a:bodyPr wrap="none" lIns="0" tIns="0" rIns="0" bIns="0" rtlCol="0" anchor="t"/>
          <a:lstStyle/>
          <a:p>
            <a:pPr algn="l" indent="0" marL="0">
              <a:lnSpc>
                <a:spcPts val="2350"/>
              </a:lnSpc>
              <a:buNone/>
            </a:pPr>
            <a:r>
              <a:rPr lang="en-US" sz="1900" dirty="0">
                <a:solidFill>
                  <a:srgbClr val="FFE5E5"/>
                </a:solidFill>
                <a:latin typeface="Dela Gothic One" pitchFamily="34" charset="0"/>
                <a:ea typeface="Dela Gothic One" pitchFamily="34" charset="-122"/>
                <a:cs typeface="Dela Gothic One" pitchFamily="34" charset="-120"/>
              </a:rPr>
              <a:t>Saugumo Užtikrinimas</a:t>
            </a:r>
            <a:endParaRPr lang="en-US" sz="1900" dirty="0"/>
          </a:p>
        </p:txBody>
      </p:sp>
      <p:sp>
        <p:nvSpPr>
          <p:cNvPr id="12" name="Text 6"/>
          <p:cNvSpPr/>
          <p:nvPr/>
        </p:nvSpPr>
        <p:spPr>
          <a:xfrm>
            <a:off x="1402675" y="7329249"/>
            <a:ext cx="12469416" cy="294680"/>
          </a:xfrm>
          <a:prstGeom prst="rect">
            <a:avLst/>
          </a:prstGeom>
          <a:noFill/>
          <a:ln/>
        </p:spPr>
        <p:txBody>
          <a:bodyPr wrap="none" lIns="0" tIns="0" rIns="0" bIns="0" rtlCol="0" anchor="t"/>
          <a:lstStyle/>
          <a:p>
            <a:pPr algn="l" indent="0" marL="0">
              <a:lnSpc>
                <a:spcPts val="2300"/>
              </a:lnSpc>
              <a:buNone/>
            </a:pPr>
            <a:r>
              <a:rPr lang="en-US" sz="1450" dirty="0">
                <a:solidFill>
                  <a:srgbClr val="FFE5E5"/>
                </a:solidFill>
                <a:latin typeface="DM Sans" pitchFamily="34" charset="0"/>
                <a:ea typeface="DM Sans" pitchFamily="34" charset="-122"/>
                <a:cs typeface="DM Sans" pitchFamily="34" charset="-120"/>
              </a:rPr>
              <a:t>Vakcinų sudėtis yra griežtai reguliuojama ir atitinka aukščiausius saugumo standartus.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634722"/>
            <a:ext cx="7627382" cy="1924169"/>
          </a:xfrm>
          <a:prstGeom prst="rect">
            <a:avLst/>
          </a:prstGeom>
          <a:noFill/>
          <a:ln/>
        </p:spPr>
        <p:txBody>
          <a:bodyPr wrap="square" lIns="0" tIns="0" rIns="0" bIns="0" rtlCol="0" anchor="t"/>
          <a:lstStyle/>
          <a:p>
            <a:pPr algn="l" indent="0" marL="0">
              <a:lnSpc>
                <a:spcPts val="5050"/>
              </a:lnSpc>
              <a:buNone/>
            </a:pPr>
            <a:r>
              <a:rPr lang="en-US" sz="4000" dirty="0">
                <a:solidFill>
                  <a:srgbClr val="FAEBEB"/>
                </a:solidFill>
                <a:latin typeface="Dela Gothic One" pitchFamily="34" charset="0"/>
                <a:ea typeface="Dela Gothic One" pitchFamily="34" charset="-122"/>
                <a:cs typeface="Dela Gothic One" pitchFamily="34" charset="-120"/>
              </a:rPr>
              <a:t>Farmacijos Kompanijos: Pelno Siekimas ar Sveikatos Apsauga?</a:t>
            </a:r>
            <a:endParaRPr lang="en-US" sz="4000" dirty="0"/>
          </a:p>
        </p:txBody>
      </p:sp>
      <p:sp>
        <p:nvSpPr>
          <p:cNvPr id="4" name="Shape 1"/>
          <p:cNvSpPr/>
          <p:nvPr/>
        </p:nvSpPr>
        <p:spPr>
          <a:xfrm>
            <a:off x="6464022" y="2851309"/>
            <a:ext cx="22860" cy="4743569"/>
          </a:xfrm>
          <a:prstGeom prst="roundRect">
            <a:avLst>
              <a:gd name="adj" fmla="val 358260"/>
            </a:avLst>
          </a:prstGeom>
          <a:solidFill>
            <a:srgbClr val="8D2424"/>
          </a:solidFill>
          <a:ln/>
        </p:spPr>
      </p:sp>
      <p:sp>
        <p:nvSpPr>
          <p:cNvPr id="5" name="Shape 2"/>
          <p:cNvSpPr/>
          <p:nvPr/>
        </p:nvSpPr>
        <p:spPr>
          <a:xfrm>
            <a:off x="6660475" y="3278505"/>
            <a:ext cx="584954" cy="22860"/>
          </a:xfrm>
          <a:prstGeom prst="roundRect">
            <a:avLst>
              <a:gd name="adj" fmla="val 358260"/>
            </a:avLst>
          </a:prstGeom>
          <a:solidFill>
            <a:srgbClr val="8D2424"/>
          </a:solidFill>
          <a:ln/>
        </p:spPr>
      </p:sp>
      <p:sp>
        <p:nvSpPr>
          <p:cNvPr id="6" name="Shape 3"/>
          <p:cNvSpPr/>
          <p:nvPr/>
        </p:nvSpPr>
        <p:spPr>
          <a:xfrm>
            <a:off x="6244709" y="3070622"/>
            <a:ext cx="438626" cy="438626"/>
          </a:xfrm>
          <a:prstGeom prst="roundRect">
            <a:avLst>
              <a:gd name="adj" fmla="val 18672"/>
            </a:avLst>
          </a:prstGeom>
          <a:solidFill>
            <a:srgbClr val="740B0B"/>
          </a:solidFill>
          <a:ln w="7620">
            <a:solidFill>
              <a:srgbClr val="8D2424"/>
            </a:solidFill>
            <a:prstDash val="solid"/>
          </a:ln>
        </p:spPr>
      </p:sp>
      <p:sp>
        <p:nvSpPr>
          <p:cNvPr id="7" name="Text 4"/>
          <p:cNvSpPr/>
          <p:nvPr/>
        </p:nvSpPr>
        <p:spPr>
          <a:xfrm>
            <a:off x="6310134" y="3097530"/>
            <a:ext cx="307777" cy="384810"/>
          </a:xfrm>
          <a:prstGeom prst="rect">
            <a:avLst/>
          </a:prstGeom>
          <a:noFill/>
          <a:ln/>
        </p:spPr>
        <p:txBody>
          <a:bodyPr wrap="none" lIns="0" tIns="0" rIns="0" bIns="0" rtlCol="0" anchor="t"/>
          <a:lstStyle/>
          <a:p>
            <a:pPr algn="ctr" indent="0" marL="0">
              <a:lnSpc>
                <a:spcPts val="2400"/>
              </a:lnSpc>
              <a:buNone/>
            </a:pPr>
            <a:r>
              <a:rPr lang="en-US" sz="2400" dirty="0">
                <a:solidFill>
                  <a:srgbClr val="FFE5E5"/>
                </a:solidFill>
                <a:latin typeface="Dela Gothic One" pitchFamily="34" charset="0"/>
                <a:ea typeface="Dela Gothic One" pitchFamily="34" charset="-122"/>
                <a:cs typeface="Dela Gothic One" pitchFamily="34" charset="-120"/>
              </a:rPr>
              <a:t>1</a:t>
            </a:r>
            <a:endParaRPr lang="en-US" sz="2400" dirty="0"/>
          </a:p>
        </p:txBody>
      </p:sp>
      <p:sp>
        <p:nvSpPr>
          <p:cNvPr id="8" name="Text 5"/>
          <p:cNvSpPr/>
          <p:nvPr/>
        </p:nvSpPr>
        <p:spPr>
          <a:xfrm>
            <a:off x="7439025" y="3046214"/>
            <a:ext cx="2565678" cy="320635"/>
          </a:xfrm>
          <a:prstGeom prst="rect">
            <a:avLst/>
          </a:prstGeom>
          <a:noFill/>
          <a:ln/>
        </p:spPr>
        <p:txBody>
          <a:bodyPr wrap="none" lIns="0" tIns="0" rIns="0" bIns="0" rtlCol="0" anchor="t"/>
          <a:lstStyle/>
          <a:p>
            <a:pPr algn="l" indent="0" marL="0">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Teorija</a:t>
            </a:r>
            <a:endParaRPr lang="en-US" sz="2000" dirty="0"/>
          </a:p>
        </p:txBody>
      </p:sp>
      <p:sp>
        <p:nvSpPr>
          <p:cNvPr id="9" name="Text 6"/>
          <p:cNvSpPr/>
          <p:nvPr/>
        </p:nvSpPr>
        <p:spPr>
          <a:xfrm>
            <a:off x="7439025" y="3483769"/>
            <a:ext cx="6433066" cy="623887"/>
          </a:xfrm>
          <a:prstGeom prst="rect">
            <a:avLst/>
          </a:prstGeom>
          <a:noFill/>
          <a:ln/>
        </p:spPr>
        <p:txBody>
          <a:bodyPr wrap="square" lIns="0" tIns="0" rIns="0" bIns="0" rtlCol="0" anchor="t"/>
          <a:lstStyle/>
          <a:p>
            <a:pPr algn="l" indent="0" marL="0">
              <a:lnSpc>
                <a:spcPts val="2450"/>
              </a:lnSpc>
              <a:buNone/>
            </a:pPr>
            <a:r>
              <a:rPr lang="en-US" sz="1500" dirty="0">
                <a:solidFill>
                  <a:srgbClr val="FFE5E5"/>
                </a:solidFill>
                <a:latin typeface="DM Sans" pitchFamily="34" charset="0"/>
                <a:ea typeface="DM Sans" pitchFamily="34" charset="-122"/>
                <a:cs typeface="DM Sans" pitchFamily="34" charset="-120"/>
              </a:rPr>
              <a:t>Teigiama, kad farmacijos įmonės slepia vakcinų šalutinius poveikius arba jų neveiksmingumą, siekdamos pelno.</a:t>
            </a:r>
            <a:endParaRPr lang="en-US" sz="1500" dirty="0"/>
          </a:p>
        </p:txBody>
      </p:sp>
      <p:sp>
        <p:nvSpPr>
          <p:cNvPr id="10" name="Shape 7"/>
          <p:cNvSpPr/>
          <p:nvPr/>
        </p:nvSpPr>
        <p:spPr>
          <a:xfrm>
            <a:off x="6660475" y="4924663"/>
            <a:ext cx="584954" cy="22860"/>
          </a:xfrm>
          <a:prstGeom prst="roundRect">
            <a:avLst>
              <a:gd name="adj" fmla="val 358260"/>
            </a:avLst>
          </a:prstGeom>
          <a:solidFill>
            <a:srgbClr val="8D2424"/>
          </a:solidFill>
          <a:ln/>
        </p:spPr>
      </p:sp>
      <p:sp>
        <p:nvSpPr>
          <p:cNvPr id="11" name="Shape 8"/>
          <p:cNvSpPr/>
          <p:nvPr/>
        </p:nvSpPr>
        <p:spPr>
          <a:xfrm>
            <a:off x="6244709" y="4716780"/>
            <a:ext cx="438626" cy="438626"/>
          </a:xfrm>
          <a:prstGeom prst="roundRect">
            <a:avLst>
              <a:gd name="adj" fmla="val 18672"/>
            </a:avLst>
          </a:prstGeom>
          <a:solidFill>
            <a:srgbClr val="740B0B"/>
          </a:solidFill>
          <a:ln w="7620">
            <a:solidFill>
              <a:srgbClr val="8D2424"/>
            </a:solidFill>
            <a:prstDash val="solid"/>
          </a:ln>
        </p:spPr>
      </p:sp>
      <p:sp>
        <p:nvSpPr>
          <p:cNvPr id="12" name="Text 9"/>
          <p:cNvSpPr/>
          <p:nvPr/>
        </p:nvSpPr>
        <p:spPr>
          <a:xfrm>
            <a:off x="6310134" y="4743688"/>
            <a:ext cx="307777" cy="384810"/>
          </a:xfrm>
          <a:prstGeom prst="rect">
            <a:avLst/>
          </a:prstGeom>
          <a:noFill/>
          <a:ln/>
        </p:spPr>
        <p:txBody>
          <a:bodyPr wrap="none" lIns="0" tIns="0" rIns="0" bIns="0" rtlCol="0" anchor="t"/>
          <a:lstStyle/>
          <a:p>
            <a:pPr algn="ctr" indent="0" marL="0">
              <a:lnSpc>
                <a:spcPts val="2400"/>
              </a:lnSpc>
              <a:buNone/>
            </a:pPr>
            <a:r>
              <a:rPr lang="en-US" sz="2400" dirty="0">
                <a:solidFill>
                  <a:srgbClr val="FFE5E5"/>
                </a:solidFill>
                <a:latin typeface="Dela Gothic One" pitchFamily="34" charset="0"/>
                <a:ea typeface="Dela Gothic One" pitchFamily="34" charset="-122"/>
                <a:cs typeface="Dela Gothic One" pitchFamily="34" charset="-120"/>
              </a:rPr>
              <a:t>2</a:t>
            </a:r>
            <a:endParaRPr lang="en-US" sz="2400" dirty="0"/>
          </a:p>
        </p:txBody>
      </p:sp>
      <p:sp>
        <p:nvSpPr>
          <p:cNvPr id="13" name="Text 10"/>
          <p:cNvSpPr/>
          <p:nvPr/>
        </p:nvSpPr>
        <p:spPr>
          <a:xfrm>
            <a:off x="7439025" y="4692372"/>
            <a:ext cx="2565678" cy="320635"/>
          </a:xfrm>
          <a:prstGeom prst="rect">
            <a:avLst/>
          </a:prstGeom>
          <a:noFill/>
          <a:ln/>
        </p:spPr>
        <p:txBody>
          <a:bodyPr wrap="none" lIns="0" tIns="0" rIns="0" bIns="0" rtlCol="0" anchor="t"/>
          <a:lstStyle/>
          <a:p>
            <a:pPr algn="l" indent="0" marL="0">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Logika</a:t>
            </a:r>
            <a:endParaRPr lang="en-US" sz="2000" dirty="0"/>
          </a:p>
        </p:txBody>
      </p:sp>
      <p:sp>
        <p:nvSpPr>
          <p:cNvPr id="14" name="Text 11"/>
          <p:cNvSpPr/>
          <p:nvPr/>
        </p:nvSpPr>
        <p:spPr>
          <a:xfrm>
            <a:off x="7439025" y="5129927"/>
            <a:ext cx="6433066" cy="623887"/>
          </a:xfrm>
          <a:prstGeom prst="rect">
            <a:avLst/>
          </a:prstGeom>
          <a:noFill/>
          <a:ln/>
        </p:spPr>
        <p:txBody>
          <a:bodyPr wrap="square" lIns="0" tIns="0" rIns="0" bIns="0" rtlCol="0" anchor="t"/>
          <a:lstStyle/>
          <a:p>
            <a:pPr algn="l" indent="0" marL="0">
              <a:lnSpc>
                <a:spcPts val="2450"/>
              </a:lnSpc>
              <a:buNone/>
            </a:pPr>
            <a:r>
              <a:rPr lang="en-US" sz="1500" dirty="0">
                <a:solidFill>
                  <a:srgbClr val="FFE5E5"/>
                </a:solidFill>
                <a:latin typeface="DM Sans" pitchFamily="34" charset="0"/>
                <a:ea typeface="DM Sans" pitchFamily="34" charset="-122"/>
                <a:cs typeface="DM Sans" pitchFamily="34" charset="-120"/>
              </a:rPr>
              <a:t>Praeities incidentai ir nepasitikėjimas didžiosiomis įmonėmis gali skatinti įsitikinimą, kad vyksta paslėpta informacija.</a:t>
            </a:r>
            <a:endParaRPr lang="en-US" sz="1500" dirty="0"/>
          </a:p>
        </p:txBody>
      </p:sp>
      <p:sp>
        <p:nvSpPr>
          <p:cNvPr id="15" name="Shape 12"/>
          <p:cNvSpPr/>
          <p:nvPr/>
        </p:nvSpPr>
        <p:spPr>
          <a:xfrm>
            <a:off x="6660475" y="6570821"/>
            <a:ext cx="584954" cy="22860"/>
          </a:xfrm>
          <a:prstGeom prst="roundRect">
            <a:avLst>
              <a:gd name="adj" fmla="val 358260"/>
            </a:avLst>
          </a:prstGeom>
          <a:solidFill>
            <a:srgbClr val="8D2424"/>
          </a:solidFill>
          <a:ln/>
        </p:spPr>
      </p:sp>
      <p:sp>
        <p:nvSpPr>
          <p:cNvPr id="16" name="Shape 13"/>
          <p:cNvSpPr/>
          <p:nvPr/>
        </p:nvSpPr>
        <p:spPr>
          <a:xfrm>
            <a:off x="6244709" y="6362938"/>
            <a:ext cx="438626" cy="438626"/>
          </a:xfrm>
          <a:prstGeom prst="roundRect">
            <a:avLst>
              <a:gd name="adj" fmla="val 18672"/>
            </a:avLst>
          </a:prstGeom>
          <a:solidFill>
            <a:srgbClr val="740B0B"/>
          </a:solidFill>
          <a:ln w="7620">
            <a:solidFill>
              <a:srgbClr val="8D2424"/>
            </a:solidFill>
            <a:prstDash val="solid"/>
          </a:ln>
        </p:spPr>
      </p:sp>
      <p:sp>
        <p:nvSpPr>
          <p:cNvPr id="17" name="Text 14"/>
          <p:cNvSpPr/>
          <p:nvPr/>
        </p:nvSpPr>
        <p:spPr>
          <a:xfrm>
            <a:off x="6310134" y="6389846"/>
            <a:ext cx="307777" cy="384810"/>
          </a:xfrm>
          <a:prstGeom prst="rect">
            <a:avLst/>
          </a:prstGeom>
          <a:noFill/>
          <a:ln/>
        </p:spPr>
        <p:txBody>
          <a:bodyPr wrap="none" lIns="0" tIns="0" rIns="0" bIns="0" rtlCol="0" anchor="t"/>
          <a:lstStyle/>
          <a:p>
            <a:pPr algn="ctr" indent="0" marL="0">
              <a:lnSpc>
                <a:spcPts val="2400"/>
              </a:lnSpc>
              <a:buNone/>
            </a:pPr>
            <a:r>
              <a:rPr lang="en-US" sz="2400" dirty="0">
                <a:solidFill>
                  <a:srgbClr val="FFE5E5"/>
                </a:solidFill>
                <a:latin typeface="Dela Gothic One" pitchFamily="34" charset="0"/>
                <a:ea typeface="Dela Gothic One" pitchFamily="34" charset="-122"/>
                <a:cs typeface="Dela Gothic One" pitchFamily="34" charset="-120"/>
              </a:rPr>
              <a:t>3</a:t>
            </a:r>
            <a:endParaRPr lang="en-US" sz="2400" dirty="0"/>
          </a:p>
        </p:txBody>
      </p:sp>
      <p:sp>
        <p:nvSpPr>
          <p:cNvPr id="18" name="Text 15"/>
          <p:cNvSpPr/>
          <p:nvPr/>
        </p:nvSpPr>
        <p:spPr>
          <a:xfrm>
            <a:off x="7439025" y="6338530"/>
            <a:ext cx="2565678" cy="320635"/>
          </a:xfrm>
          <a:prstGeom prst="rect">
            <a:avLst/>
          </a:prstGeom>
          <a:noFill/>
          <a:ln/>
        </p:spPr>
        <p:txBody>
          <a:bodyPr wrap="none" lIns="0" tIns="0" rIns="0" bIns="0" rtlCol="0" anchor="t"/>
          <a:lstStyle/>
          <a:p>
            <a:pPr algn="l" indent="0" marL="0">
              <a:lnSpc>
                <a:spcPts val="2500"/>
              </a:lnSpc>
              <a:buNone/>
            </a:pPr>
            <a:r>
              <a:rPr lang="en-US" sz="2000" dirty="0">
                <a:solidFill>
                  <a:srgbClr val="FFE5E5"/>
                </a:solidFill>
                <a:latin typeface="Dela Gothic One" pitchFamily="34" charset="0"/>
                <a:ea typeface="Dela Gothic One" pitchFamily="34" charset="-122"/>
                <a:cs typeface="Dela Gothic One" pitchFamily="34" charset="-120"/>
              </a:rPr>
              <a:t>Priežastys</a:t>
            </a:r>
            <a:endParaRPr lang="en-US" sz="2000" dirty="0"/>
          </a:p>
        </p:txBody>
      </p:sp>
      <p:sp>
        <p:nvSpPr>
          <p:cNvPr id="19" name="Text 16"/>
          <p:cNvSpPr/>
          <p:nvPr/>
        </p:nvSpPr>
        <p:spPr>
          <a:xfrm>
            <a:off x="7439025" y="6776085"/>
            <a:ext cx="6433066" cy="623887"/>
          </a:xfrm>
          <a:prstGeom prst="rect">
            <a:avLst/>
          </a:prstGeom>
          <a:noFill/>
          <a:ln/>
        </p:spPr>
        <p:txBody>
          <a:bodyPr wrap="square" lIns="0" tIns="0" rIns="0" bIns="0" rtlCol="0" anchor="t"/>
          <a:lstStyle/>
          <a:p>
            <a:pPr algn="l" indent="0" marL="0">
              <a:lnSpc>
                <a:spcPts val="2450"/>
              </a:lnSpc>
              <a:buNone/>
            </a:pPr>
            <a:r>
              <a:rPr lang="en-US" sz="1500" dirty="0">
                <a:solidFill>
                  <a:srgbClr val="FFE5E5"/>
                </a:solidFill>
                <a:latin typeface="DM Sans" pitchFamily="34" charset="0"/>
                <a:ea typeface="DM Sans" pitchFamily="34" charset="-122"/>
                <a:cs typeface="DM Sans" pitchFamily="34" charset="-120"/>
              </a:rPr>
              <a:t>Sąmokslo teorijos dažnai kyla iš nepasitikėjimo institucijomis ir siekio paaiškinti sudėtingus įvykius.</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8309" y="712351"/>
            <a:ext cx="13113782" cy="1425416"/>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Mokslinis Atsakymas: Skaidrumas ir Reguliavimas</a:t>
            </a:r>
            <a:endParaRPr lang="en-US" sz="4450" dirty="0"/>
          </a:p>
        </p:txBody>
      </p:sp>
      <p:pic>
        <p:nvPicPr>
          <p:cNvPr id="3" name="Image 0" descr="preencoded.png">    </p:cNvPr>
          <p:cNvPicPr>
            <a:picLocks noChangeAspect="1"/>
          </p:cNvPicPr>
          <p:nvPr/>
        </p:nvPicPr>
        <p:blipFill>
          <a:blip r:embed="rId1"/>
          <a:stretch>
            <a:fillRect/>
          </a:stretch>
        </p:blipFill>
        <p:spPr>
          <a:xfrm>
            <a:off x="2954774" y="2571036"/>
            <a:ext cx="2163723" cy="1612702"/>
          </a:xfrm>
          <a:prstGeom prst="rect">
            <a:avLst/>
          </a:prstGeom>
        </p:spPr>
      </p:pic>
      <p:sp>
        <p:nvSpPr>
          <p:cNvPr id="4" name="Text 1"/>
          <p:cNvSpPr/>
          <p:nvPr/>
        </p:nvSpPr>
        <p:spPr>
          <a:xfrm>
            <a:off x="3884176" y="3396377"/>
            <a:ext cx="304681" cy="380762"/>
          </a:xfrm>
          <a:prstGeom prst="rect">
            <a:avLst/>
          </a:prstGeom>
          <a:noFill/>
          <a:ln/>
        </p:spPr>
        <p:txBody>
          <a:bodyPr wrap="none" lIns="0" tIns="0" rIns="0" bIns="0" rtlCol="0" anchor="t"/>
          <a:lstStyle/>
          <a:p>
            <a:pPr algn="ctr" indent="0" marL="0">
              <a:lnSpc>
                <a:spcPts val="3800"/>
              </a:lnSpc>
              <a:buNone/>
            </a:pPr>
            <a:r>
              <a:rPr lang="en-US" sz="2350" dirty="0">
                <a:solidFill>
                  <a:srgbClr val="FFE5E5"/>
                </a:solidFill>
                <a:latin typeface="Dela Gothic One" pitchFamily="34" charset="0"/>
                <a:ea typeface="Dela Gothic One" pitchFamily="34" charset="-122"/>
                <a:cs typeface="Dela Gothic One" pitchFamily="34" charset="-120"/>
              </a:rPr>
              <a:t>1</a:t>
            </a:r>
            <a:endParaRPr lang="en-US" sz="2350" dirty="0"/>
          </a:p>
        </p:txBody>
      </p:sp>
      <p:sp>
        <p:nvSpPr>
          <p:cNvPr id="5" name="Text 2"/>
          <p:cNvSpPr/>
          <p:nvPr/>
        </p:nvSpPr>
        <p:spPr>
          <a:xfrm>
            <a:off x="5335072" y="2960965"/>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Atvirumas</a:t>
            </a:r>
            <a:endParaRPr lang="en-US" sz="2200" dirty="0"/>
          </a:p>
        </p:txBody>
      </p:sp>
      <p:sp>
        <p:nvSpPr>
          <p:cNvPr id="6" name="Text 3"/>
          <p:cNvSpPr/>
          <p:nvPr/>
        </p:nvSpPr>
        <p:spPr>
          <a:xfrm>
            <a:off x="5335072" y="3447098"/>
            <a:ext cx="7471053"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Vakcinų saugumas ir efektyvumas nuolat stebimi nepriklausomų institucijų.</a:t>
            </a:r>
            <a:endParaRPr lang="en-US" sz="1700" dirty="0"/>
          </a:p>
        </p:txBody>
      </p:sp>
      <p:sp>
        <p:nvSpPr>
          <p:cNvPr id="7" name="Shape 4"/>
          <p:cNvSpPr/>
          <p:nvPr/>
        </p:nvSpPr>
        <p:spPr>
          <a:xfrm>
            <a:off x="5172551" y="4195524"/>
            <a:ext cx="8645485" cy="15240"/>
          </a:xfrm>
          <a:prstGeom prst="roundRect">
            <a:avLst>
              <a:gd name="adj" fmla="val 597101"/>
            </a:avLst>
          </a:prstGeom>
          <a:solidFill>
            <a:srgbClr val="8D2424"/>
          </a:solidFill>
          <a:ln/>
        </p:spPr>
      </p:sp>
      <p:pic>
        <p:nvPicPr>
          <p:cNvPr id="8" name="Image 1" descr="preencoded.png">    </p:cNvPr>
          <p:cNvPicPr>
            <a:picLocks noChangeAspect="1"/>
          </p:cNvPicPr>
          <p:nvPr/>
        </p:nvPicPr>
        <p:blipFill>
          <a:blip r:embed="rId2"/>
          <a:stretch>
            <a:fillRect/>
          </a:stretch>
        </p:blipFill>
        <p:spPr>
          <a:xfrm>
            <a:off x="1872972" y="4237792"/>
            <a:ext cx="4327446" cy="1612702"/>
          </a:xfrm>
          <a:prstGeom prst="rect">
            <a:avLst/>
          </a:prstGeom>
        </p:spPr>
      </p:pic>
      <p:sp>
        <p:nvSpPr>
          <p:cNvPr id="9" name="Text 5"/>
          <p:cNvSpPr/>
          <p:nvPr/>
        </p:nvSpPr>
        <p:spPr>
          <a:xfrm>
            <a:off x="3884295" y="4853702"/>
            <a:ext cx="304681" cy="380762"/>
          </a:xfrm>
          <a:prstGeom prst="rect">
            <a:avLst/>
          </a:prstGeom>
          <a:noFill/>
          <a:ln/>
        </p:spPr>
        <p:txBody>
          <a:bodyPr wrap="none" lIns="0" tIns="0" rIns="0" bIns="0" rtlCol="0" anchor="t"/>
          <a:lstStyle/>
          <a:p>
            <a:pPr algn="ctr" indent="0" marL="0">
              <a:lnSpc>
                <a:spcPts val="3800"/>
              </a:lnSpc>
              <a:buNone/>
            </a:pPr>
            <a:r>
              <a:rPr lang="en-US" sz="2350" dirty="0">
                <a:solidFill>
                  <a:srgbClr val="FFE5E5"/>
                </a:solidFill>
                <a:latin typeface="Dela Gothic One" pitchFamily="34" charset="0"/>
                <a:ea typeface="Dela Gothic One" pitchFamily="34" charset="-122"/>
                <a:cs typeface="Dela Gothic One" pitchFamily="34" charset="-120"/>
              </a:rPr>
              <a:t>2</a:t>
            </a:r>
            <a:endParaRPr lang="en-US" sz="2350" dirty="0"/>
          </a:p>
        </p:txBody>
      </p:sp>
      <p:sp>
        <p:nvSpPr>
          <p:cNvPr id="10" name="Text 6"/>
          <p:cNvSpPr/>
          <p:nvPr/>
        </p:nvSpPr>
        <p:spPr>
          <a:xfrm>
            <a:off x="6416993" y="4454366"/>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Reguliavimas</a:t>
            </a:r>
            <a:endParaRPr lang="en-US" sz="2200" dirty="0"/>
          </a:p>
        </p:txBody>
      </p:sp>
      <p:sp>
        <p:nvSpPr>
          <p:cNvPr id="11" name="Text 7"/>
          <p:cNvSpPr/>
          <p:nvPr/>
        </p:nvSpPr>
        <p:spPr>
          <a:xfrm>
            <a:off x="6416993" y="4940498"/>
            <a:ext cx="7238524"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Griežtas reguliavimas užtikrina, kad vakcinos atitiktų aukščiausius saugumo standartus.</a:t>
            </a:r>
            <a:endParaRPr lang="en-US" sz="1700" dirty="0"/>
          </a:p>
        </p:txBody>
      </p:sp>
      <p:sp>
        <p:nvSpPr>
          <p:cNvPr id="12" name="Shape 8"/>
          <p:cNvSpPr/>
          <p:nvPr/>
        </p:nvSpPr>
        <p:spPr>
          <a:xfrm>
            <a:off x="6254472" y="5862280"/>
            <a:ext cx="7563564" cy="15240"/>
          </a:xfrm>
          <a:prstGeom prst="roundRect">
            <a:avLst>
              <a:gd name="adj" fmla="val 597101"/>
            </a:avLst>
          </a:prstGeom>
          <a:solidFill>
            <a:srgbClr val="8D2424"/>
          </a:solidFill>
          <a:ln/>
        </p:spPr>
      </p:sp>
      <p:pic>
        <p:nvPicPr>
          <p:cNvPr id="13" name="Image 2" descr="preencoded.png">    </p:cNvPr>
          <p:cNvPicPr>
            <a:picLocks noChangeAspect="1"/>
          </p:cNvPicPr>
          <p:nvPr/>
        </p:nvPicPr>
        <p:blipFill>
          <a:blip r:embed="rId3"/>
          <a:stretch>
            <a:fillRect/>
          </a:stretch>
        </p:blipFill>
        <p:spPr>
          <a:xfrm>
            <a:off x="791051" y="5904548"/>
            <a:ext cx="6491288" cy="1612702"/>
          </a:xfrm>
          <a:prstGeom prst="rect">
            <a:avLst/>
          </a:prstGeom>
        </p:spPr>
      </p:pic>
      <p:sp>
        <p:nvSpPr>
          <p:cNvPr id="14" name="Text 9"/>
          <p:cNvSpPr/>
          <p:nvPr/>
        </p:nvSpPr>
        <p:spPr>
          <a:xfrm>
            <a:off x="3884295" y="6520458"/>
            <a:ext cx="304681" cy="380762"/>
          </a:xfrm>
          <a:prstGeom prst="rect">
            <a:avLst/>
          </a:prstGeom>
          <a:noFill/>
          <a:ln/>
        </p:spPr>
        <p:txBody>
          <a:bodyPr wrap="none" lIns="0" tIns="0" rIns="0" bIns="0" rtlCol="0" anchor="t"/>
          <a:lstStyle/>
          <a:p>
            <a:pPr algn="ctr" indent="0" marL="0">
              <a:lnSpc>
                <a:spcPts val="3800"/>
              </a:lnSpc>
              <a:buNone/>
            </a:pPr>
            <a:r>
              <a:rPr lang="en-US" sz="2350" dirty="0">
                <a:solidFill>
                  <a:srgbClr val="FFE5E5"/>
                </a:solidFill>
                <a:latin typeface="Dela Gothic One" pitchFamily="34" charset="0"/>
                <a:ea typeface="Dela Gothic One" pitchFamily="34" charset="-122"/>
                <a:cs typeface="Dela Gothic One" pitchFamily="34" charset="-120"/>
              </a:rPr>
              <a:t>3</a:t>
            </a:r>
            <a:endParaRPr lang="en-US" sz="2350" dirty="0"/>
          </a:p>
        </p:txBody>
      </p:sp>
      <p:sp>
        <p:nvSpPr>
          <p:cNvPr id="15" name="Text 10"/>
          <p:cNvSpPr/>
          <p:nvPr/>
        </p:nvSpPr>
        <p:spPr>
          <a:xfrm>
            <a:off x="7498913" y="6121122"/>
            <a:ext cx="4824532"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Nepriklausomos Institucijos</a:t>
            </a:r>
            <a:endParaRPr lang="en-US" sz="2200" dirty="0"/>
          </a:p>
        </p:txBody>
      </p:sp>
      <p:sp>
        <p:nvSpPr>
          <p:cNvPr id="16" name="Text 11"/>
          <p:cNvSpPr/>
          <p:nvPr/>
        </p:nvSpPr>
        <p:spPr>
          <a:xfrm>
            <a:off x="7498913" y="6607254"/>
            <a:ext cx="6156603"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Tyrimai atliekami nepriklausomai, siekiant užtikrinti objektyvumą.</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374577"/>
            <a:ext cx="7627382" cy="2138124"/>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Išvados: Kritinis Mąstymas ir Moksliniai Įrodymai</a:t>
            </a:r>
            <a:endParaRPr lang="en-US" sz="4450" dirty="0"/>
          </a:p>
        </p:txBody>
      </p:sp>
      <p:sp>
        <p:nvSpPr>
          <p:cNvPr id="4" name="Text 1"/>
          <p:cNvSpPr/>
          <p:nvPr/>
        </p:nvSpPr>
        <p:spPr>
          <a:xfrm>
            <a:off x="758309" y="3837623"/>
            <a:ext cx="7627382" cy="138684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Nors kai kurie argumentai "už" konspiracijos teorijas gali atrodyti logiški, mokslo įrodymai rodo, kad šie teiginiai nėra pagrįsti patikimais duomenimis. Svarbu remtis kritiniu mąstymu ir patikimais mokslo įrodymais sprendžiant sveikatos klausimus.</a:t>
            </a:r>
            <a:endParaRPr lang="en-US" sz="1700" dirty="0"/>
          </a:p>
        </p:txBody>
      </p:sp>
      <p:sp>
        <p:nvSpPr>
          <p:cNvPr id="5" name="Text 2"/>
          <p:cNvSpPr/>
          <p:nvPr/>
        </p:nvSpPr>
        <p:spPr>
          <a:xfrm>
            <a:off x="758309" y="5468183"/>
            <a:ext cx="7627382" cy="138684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Svarbu pabrėžti, kad kritinis mąstymas ir patikimų mokslo įrodymų vertinimas yra esminiai sprendžiant sveikatos klausimus. Visada pasikliaukite patikimais šaltiniais ir nepriklausomais tyrimais, o ne gandais ar spekuliacijomis.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2025-03-24T17:44:35Z</dcterms:created>
  <dcterms:modified xsi:type="dcterms:W3CDTF">2025-03-24T17:44:35Z</dcterms:modified>
</cp:coreProperties>
</file>